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71" r:id="rId4"/>
    <p:sldId id="272" r:id="rId5"/>
    <p:sldId id="262" r:id="rId6"/>
    <p:sldId id="257" r:id="rId7"/>
    <p:sldId id="259" r:id="rId8"/>
    <p:sldId id="260" r:id="rId9"/>
    <p:sldId id="263" r:id="rId10"/>
    <p:sldId id="266" r:id="rId11"/>
    <p:sldId id="267" r:id="rId12"/>
    <p:sldId id="270" r:id="rId13"/>
    <p:sldId id="265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תמונה פנורמית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ותרת ו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ציטוט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כרטיס ש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עמוד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עמודת 3 תמונו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e-IL" smtClean="0"/>
              <a:t>לחץ על הסמל כדי להוסיף תמונה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09A250-FF31-4206-8172-F9D3106AACB1}" type="datetimeFigureOut">
              <a:rPr lang="en-US" dirty="0"/>
              <a:t>3/14/2020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6223897" y="1508185"/>
            <a:ext cx="4878149" cy="3329581"/>
          </a:xfrm>
        </p:spPr>
        <p:txBody>
          <a:bodyPr/>
          <a:lstStyle/>
          <a:p>
            <a:pPr algn="r" rtl="1"/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he-IL" sz="6000" dirty="0" smtClean="0"/>
              <a:t>"מתכונים בקלות"</a:t>
            </a:r>
            <a:br>
              <a:rPr lang="he-IL" sz="6000" dirty="0" smtClean="0"/>
            </a:br>
            <a:r>
              <a:rPr lang="he-IL" sz="6000" dirty="0" smtClean="0"/>
              <a:t>אפליקציה לניהול מתכונים</a:t>
            </a:r>
            <a:br>
              <a:rPr lang="he-IL" sz="6000" dirty="0" smtClean="0"/>
            </a:br>
            <a:endParaRPr lang="en-US" sz="6000" dirty="0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2164245" y="4777380"/>
            <a:ext cx="8825658" cy="861420"/>
          </a:xfrm>
        </p:spPr>
        <p:txBody>
          <a:bodyPr/>
          <a:lstStyle/>
          <a:p>
            <a:pPr algn="r" rtl="1"/>
            <a:r>
              <a:rPr lang="he-IL" dirty="0" smtClean="0"/>
              <a:t>מאיה </a:t>
            </a:r>
            <a:r>
              <a:rPr lang="he-IL" dirty="0" err="1" smtClean="0"/>
              <a:t>בינט</a:t>
            </a:r>
            <a:endParaRPr lang="en-US" dirty="0" smtClean="0"/>
          </a:p>
          <a:p>
            <a:pPr algn="r" rtl="1"/>
            <a:r>
              <a:rPr lang="he-IL" dirty="0" smtClean="0"/>
              <a:t>פיתוח אנדרואיד - </a:t>
            </a:r>
            <a:r>
              <a:rPr lang="he-IL" dirty="0" err="1" smtClean="0"/>
              <a:t>אפקה</a:t>
            </a:r>
            <a:endParaRPr lang="en-US" dirty="0"/>
          </a:p>
        </p:txBody>
      </p:sp>
      <p:pic>
        <p:nvPicPr>
          <p:cNvPr id="1026" name="Picture 2" descr="תוצאת תמונה עבור ספר בישו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05"/>
          <a:stretch/>
        </p:blipFill>
        <p:spPr bwMode="auto">
          <a:xfrm>
            <a:off x="177405" y="1102635"/>
            <a:ext cx="6046493" cy="393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286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8170085" cy="737727"/>
          </a:xfrm>
        </p:spPr>
        <p:txBody>
          <a:bodyPr/>
          <a:lstStyle/>
          <a:p>
            <a:pPr algn="r" rtl="1"/>
            <a:r>
              <a:rPr lang="he-IL" dirty="0" smtClean="0"/>
              <a:t>קבצי הפרויקט</a:t>
            </a:r>
            <a:endParaRPr lang="en-US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r="80684" b="21132"/>
          <a:stretch/>
        </p:blipFill>
        <p:spPr>
          <a:xfrm>
            <a:off x="9109494" y="138023"/>
            <a:ext cx="2855343" cy="6557876"/>
          </a:xfrm>
          <a:prstGeom prst="rect">
            <a:avLst/>
          </a:prstGeom>
        </p:spPr>
      </p:pic>
      <p:graphicFrame>
        <p:nvGraphicFramePr>
          <p:cNvPr id="6" name="טבלה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2566992"/>
              </p:ext>
            </p:extLst>
          </p:nvPr>
        </p:nvGraphicFramePr>
        <p:xfrm>
          <a:off x="646111" y="1300691"/>
          <a:ext cx="8127999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0689"/>
                <a:gridCol w="2085975"/>
                <a:gridCol w="1811335"/>
              </a:tblGrid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מטרה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קובץ</a:t>
                      </a:r>
                      <a:r>
                        <a:rPr lang="he-IL" baseline="0" dirty="0" smtClean="0"/>
                        <a:t> </a:t>
                      </a:r>
                      <a:r>
                        <a:rPr lang="en-US" baseline="0" dirty="0" smtClean="0"/>
                        <a:t>LAYOUT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קובץ </a:t>
                      </a:r>
                      <a:r>
                        <a:rPr lang="en-US" dirty="0" smtClean="0"/>
                        <a:t>JAVA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מסך</a:t>
                      </a:r>
                      <a:r>
                        <a:rPr lang="he-IL" baseline="0" dirty="0" smtClean="0"/>
                        <a:t> פתיחה ובחירת סוג המתכון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 smtClean="0"/>
                        <a:t>activity_first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 smtClean="0"/>
                        <a:t>FirstActivity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מסך ראשי להקלדת ושמירת מתכונים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 smtClean="0"/>
                        <a:t>activity_main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 smtClean="0"/>
                        <a:t>MainActivity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מסך חיפוש מתכון</a:t>
                      </a:r>
                      <a:r>
                        <a:rPr lang="he-IL" baseline="0" dirty="0" smtClean="0"/>
                        <a:t> (2 אפשרויות), כולל הצגת המתכון הנבחר והוראות ההכנה שלו </a:t>
                      </a:r>
                      <a:r>
                        <a:rPr lang="en-US" baseline="0" dirty="0" smtClean="0"/>
                        <a:t>popup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 smtClean="0"/>
                        <a:t>Activity_input</a:t>
                      </a:r>
                      <a:endParaRPr lang="en-US" dirty="0" smtClean="0"/>
                    </a:p>
                    <a:p>
                      <a:pPr algn="r" rtl="1"/>
                      <a:r>
                        <a:rPr lang="en-US" dirty="0" err="1" smtClean="0"/>
                        <a:t>Popup_window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 smtClean="0"/>
                        <a:t>InputActivity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en-US" dirty="0" smtClean="0"/>
                        <a:t>Fragment</a:t>
                      </a:r>
                      <a:r>
                        <a:rPr lang="he-IL" baseline="0" dirty="0" smtClean="0"/>
                        <a:t> בחירת חומרי הגלם, בשימוש שני ה </a:t>
                      </a:r>
                      <a:r>
                        <a:rPr lang="en-US" baseline="0" dirty="0" smtClean="0"/>
                        <a:t>activities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 smtClean="0"/>
                        <a:t>get_ingridients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 smtClean="0"/>
                        <a:t>getIngridients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ה </a:t>
                      </a:r>
                      <a:r>
                        <a:rPr lang="en-US" dirty="0" smtClean="0"/>
                        <a:t>class</a:t>
                      </a:r>
                      <a:r>
                        <a:rPr lang="he-IL" dirty="0" smtClean="0"/>
                        <a:t> של פרטי מתכון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 smtClean="0"/>
                        <a:t>RecipeItem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הרחבת ספריית </a:t>
                      </a:r>
                      <a:r>
                        <a:rPr lang="en-US" dirty="0" err="1" smtClean="0"/>
                        <a:t>picasso</a:t>
                      </a:r>
                      <a:r>
                        <a:rPr lang="he-IL" baseline="0" dirty="0" smtClean="0"/>
                        <a:t> להצגת תמונות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err="1" smtClean="0"/>
                        <a:t>PicassoTrustAll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טבלה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15832"/>
              </p:ext>
            </p:extLst>
          </p:nvPr>
        </p:nvGraphicFramePr>
        <p:xfrm>
          <a:off x="646110" y="4545297"/>
          <a:ext cx="8128000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49940"/>
                <a:gridCol w="2278060"/>
              </a:tblGrid>
              <a:tr h="0"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מטרה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קבצים נוספים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הגדרת </a:t>
                      </a:r>
                      <a:r>
                        <a:rPr lang="en-US" dirty="0" smtClean="0"/>
                        <a:t>menu</a:t>
                      </a:r>
                      <a:r>
                        <a:rPr lang="he-IL" dirty="0" smtClean="0"/>
                        <a:t> לבחירת צורת חיפוש – </a:t>
                      </a:r>
                      <a:r>
                        <a:rPr lang="en-US" dirty="0" smtClean="0"/>
                        <a:t>with”</a:t>
                      </a:r>
                      <a:r>
                        <a:rPr lang="he-IL" dirty="0" smtClean="0"/>
                        <a:t>" או </a:t>
                      </a:r>
                      <a:r>
                        <a:rPr lang="en-US" dirty="0" smtClean="0"/>
                        <a:t>from”</a:t>
                      </a:r>
                      <a:r>
                        <a:rPr lang="he-IL" dirty="0" smtClean="0"/>
                        <a:t>".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smtClean="0"/>
                        <a:t>Option_menu.xml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r" defTabSz="4572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dirty="0" smtClean="0"/>
                        <a:t>הוספת</a:t>
                      </a:r>
                      <a:r>
                        <a:rPr lang="he-IL" baseline="0" dirty="0" smtClean="0"/>
                        <a:t> תמיכה ב </a:t>
                      </a:r>
                      <a:r>
                        <a:rPr lang="en-US" baseline="0" dirty="0" smtClean="0"/>
                        <a:t>read/write external storage, internet</a:t>
                      </a:r>
                      <a:endParaRPr 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smtClean="0"/>
                        <a:t>manifest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 rtl="1"/>
                      <a:r>
                        <a:rPr lang="he-IL" dirty="0" smtClean="0"/>
                        <a:t>הוספת</a:t>
                      </a:r>
                      <a:r>
                        <a:rPr lang="he-IL" baseline="0" dirty="0" smtClean="0"/>
                        <a:t> תמיכה ב </a:t>
                      </a:r>
                      <a:r>
                        <a:rPr lang="en-US" baseline="0" dirty="0" smtClean="0"/>
                        <a:t>firebase</a:t>
                      </a:r>
                      <a:r>
                        <a:rPr lang="he-IL" baseline="0" dirty="0" smtClean="0"/>
                        <a:t>, </a:t>
                      </a:r>
                      <a:r>
                        <a:rPr lang="en-US" baseline="0" dirty="0" err="1" smtClean="0"/>
                        <a:t>picasso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en-US" dirty="0" smtClean="0"/>
                        <a:t>Build-</a:t>
                      </a:r>
                      <a:r>
                        <a:rPr lang="en-US" dirty="0" err="1" smtClean="0"/>
                        <a:t>gradle</a:t>
                      </a:r>
                      <a:r>
                        <a:rPr lang="en-US" baseline="0" dirty="0" smtClean="0"/>
                        <a:t> app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9896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4253693" cy="737727"/>
          </a:xfrm>
        </p:spPr>
        <p:txBody>
          <a:bodyPr/>
          <a:lstStyle/>
          <a:p>
            <a:r>
              <a:rPr lang="en-US" dirty="0" err="1" smtClean="0"/>
              <a:t>Get_ingridients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32914" y="1259458"/>
            <a:ext cx="4589252" cy="4988942"/>
          </a:xfrm>
        </p:spPr>
        <p:txBody>
          <a:bodyPr/>
          <a:lstStyle/>
          <a:p>
            <a:r>
              <a:rPr lang="en-US" dirty="0" smtClean="0"/>
              <a:t>Fragment</a:t>
            </a:r>
          </a:p>
          <a:p>
            <a:r>
              <a:rPr lang="en-US" dirty="0" smtClean="0"/>
              <a:t>Adapter on list multiple choice</a:t>
            </a:r>
          </a:p>
          <a:p>
            <a:r>
              <a:rPr lang="en-US" dirty="0" smtClean="0"/>
              <a:t>Each select is marked (tag) and checked or unchecked.</a:t>
            </a:r>
          </a:p>
          <a:p>
            <a:r>
              <a:rPr lang="en-US" dirty="0" smtClean="0"/>
              <a:t>When done – update father activity “</a:t>
            </a:r>
            <a:r>
              <a:rPr lang="en-US" dirty="0" err="1" smtClean="0"/>
              <a:t>indgridient</a:t>
            </a:r>
            <a:r>
              <a:rPr lang="en-US" dirty="0" smtClean="0"/>
              <a:t>” field</a:t>
            </a:r>
            <a:endParaRPr lang="en-US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40330" t="11195" r="15165" b="19119"/>
          <a:stretch/>
        </p:blipFill>
        <p:spPr>
          <a:xfrm>
            <a:off x="4967107" y="452718"/>
            <a:ext cx="7066743" cy="6224127"/>
          </a:xfrm>
          <a:prstGeom prst="rect">
            <a:avLst/>
          </a:prstGeom>
        </p:spPr>
      </p:pic>
      <p:pic>
        <p:nvPicPr>
          <p:cNvPr id="6" name="מציין מיקום תוכן 4"/>
          <p:cNvPicPr>
            <a:picLocks noChangeAspect="1"/>
          </p:cNvPicPr>
          <p:nvPr/>
        </p:nvPicPr>
        <p:blipFill rotWithShape="1">
          <a:blip r:embed="rId3"/>
          <a:srcRect l="38147" t="27576" r="41730" b="51477"/>
          <a:stretch/>
        </p:blipFill>
        <p:spPr>
          <a:xfrm>
            <a:off x="232914" y="3989764"/>
            <a:ext cx="4589252" cy="268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249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4029406" cy="737727"/>
          </a:xfrm>
        </p:spPr>
        <p:txBody>
          <a:bodyPr/>
          <a:lstStyle/>
          <a:p>
            <a:r>
              <a:rPr lang="en-US" dirty="0" smtClean="0"/>
              <a:t>Save Recipe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46111" y="1259458"/>
            <a:ext cx="4236439" cy="4988942"/>
          </a:xfrm>
        </p:spPr>
        <p:txBody>
          <a:bodyPr/>
          <a:lstStyle/>
          <a:p>
            <a:r>
              <a:rPr lang="en-US" dirty="0" err="1" smtClean="0"/>
              <a:t>ActivityMain</a:t>
            </a:r>
            <a:endParaRPr lang="en-US" dirty="0" smtClean="0"/>
          </a:p>
          <a:p>
            <a:pPr lvl="1"/>
            <a:r>
              <a:rPr lang="en-US" dirty="0" smtClean="0"/>
              <a:t>Get all recipe data</a:t>
            </a:r>
          </a:p>
          <a:p>
            <a:pPr lvl="1"/>
            <a:r>
              <a:rPr lang="en-US" dirty="0" smtClean="0"/>
              <a:t>Define Class item</a:t>
            </a:r>
          </a:p>
          <a:p>
            <a:pPr lvl="1"/>
            <a:r>
              <a:rPr lang="en-US" dirty="0" smtClean="0"/>
              <a:t>Assign item to firebase child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/>
          <a:srcRect l="39269" t="25661" r="15590" b="50691"/>
          <a:stretch/>
        </p:blipFill>
        <p:spPr>
          <a:xfrm>
            <a:off x="4758166" y="4748722"/>
            <a:ext cx="6982385" cy="2057506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3"/>
          <a:srcRect l="41109" t="32704" r="20754" b="23647"/>
          <a:stretch/>
        </p:blipFill>
        <p:spPr>
          <a:xfrm>
            <a:off x="4758166" y="452718"/>
            <a:ext cx="6982385" cy="42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69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33400" y="521731"/>
            <a:ext cx="9679708" cy="737727"/>
          </a:xfrm>
        </p:spPr>
        <p:txBody>
          <a:bodyPr/>
          <a:lstStyle/>
          <a:p>
            <a:r>
              <a:rPr lang="en-US" dirty="0" smtClean="0"/>
              <a:t>Fetch Data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33400" y="1259458"/>
            <a:ext cx="2951672" cy="4988942"/>
          </a:xfrm>
        </p:spPr>
        <p:txBody>
          <a:bodyPr/>
          <a:lstStyle/>
          <a:p>
            <a:r>
              <a:rPr lang="en-US" dirty="0" err="1" smtClean="0"/>
              <a:t>InputActivity</a:t>
            </a:r>
            <a:endParaRPr lang="en-US" dirty="0" smtClean="0"/>
          </a:p>
          <a:p>
            <a:pPr lvl="1"/>
            <a:r>
              <a:rPr lang="en-US" dirty="0" smtClean="0"/>
              <a:t>Get user input</a:t>
            </a:r>
          </a:p>
          <a:p>
            <a:pPr lvl="1"/>
            <a:r>
              <a:rPr lang="en-US" dirty="0" smtClean="0"/>
              <a:t>Get all dB fields</a:t>
            </a:r>
          </a:p>
          <a:p>
            <a:pPr lvl="1"/>
            <a:r>
              <a:rPr lang="en-US" dirty="0" smtClean="0"/>
              <a:t>If “load” selected – get ALL.</a:t>
            </a:r>
          </a:p>
          <a:p>
            <a:pPr lvl="1"/>
            <a:r>
              <a:rPr lang="en-US" dirty="0" smtClean="0"/>
              <a:t>Test if match between user and dB info:</a:t>
            </a:r>
          </a:p>
          <a:p>
            <a:pPr lvl="2"/>
            <a:r>
              <a:rPr lang="en-US" dirty="0" smtClean="0"/>
              <a:t>Insert line to displayed list</a:t>
            </a:r>
          </a:p>
          <a:p>
            <a:pPr lvl="2"/>
            <a:r>
              <a:rPr lang="en-US" dirty="0" smtClean="0"/>
              <a:t>Insert detailed info to “items” to allow image and </a:t>
            </a:r>
            <a:r>
              <a:rPr lang="en-US" dirty="0" err="1" smtClean="0"/>
              <a:t>url</a:t>
            </a:r>
            <a:r>
              <a:rPr lang="en-US" dirty="0" smtClean="0"/>
              <a:t> fetch</a:t>
            </a:r>
          </a:p>
          <a:p>
            <a:pPr lvl="1"/>
            <a:endParaRPr lang="en-US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39622" t="24655" r="11981" b="23521"/>
          <a:stretch/>
        </p:blipFill>
        <p:spPr>
          <a:xfrm>
            <a:off x="3605841" y="1259458"/>
            <a:ext cx="8282610" cy="498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2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79708" cy="737727"/>
          </a:xfrm>
        </p:spPr>
        <p:txBody>
          <a:bodyPr/>
          <a:lstStyle/>
          <a:p>
            <a:r>
              <a:rPr lang="en-US" dirty="0" err="1" smtClean="0"/>
              <a:t>Ingridient</a:t>
            </a:r>
            <a:r>
              <a:rPr lang="en-US" dirty="0" smtClean="0"/>
              <a:t> match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46111" y="1259458"/>
            <a:ext cx="4236439" cy="4988942"/>
          </a:xfrm>
        </p:spPr>
        <p:txBody>
          <a:bodyPr/>
          <a:lstStyle/>
          <a:p>
            <a:r>
              <a:rPr lang="en-US" dirty="0" err="1" smtClean="0"/>
              <a:t>inputActivity</a:t>
            </a:r>
            <a:endParaRPr lang="en-US" dirty="0" smtClean="0"/>
          </a:p>
          <a:p>
            <a:pPr lvl="1"/>
            <a:r>
              <a:rPr lang="en-US" dirty="0" smtClean="0"/>
              <a:t>Get user input string and dB recipe string</a:t>
            </a:r>
          </a:p>
          <a:p>
            <a:pPr lvl="1"/>
            <a:r>
              <a:rPr lang="en-US" dirty="0" smtClean="0"/>
              <a:t>Convert both to sets</a:t>
            </a:r>
          </a:p>
          <a:p>
            <a:pPr lvl="1"/>
            <a:r>
              <a:rPr lang="en-US" dirty="0" smtClean="0"/>
              <a:t>Execute set “contains” method per case:</a:t>
            </a:r>
          </a:p>
          <a:p>
            <a:pPr lvl="2"/>
            <a:r>
              <a:rPr lang="en-US" dirty="0" smtClean="0"/>
              <a:t>“with”: user in dB</a:t>
            </a:r>
          </a:p>
          <a:p>
            <a:pPr lvl="2"/>
            <a:r>
              <a:rPr lang="en-US" dirty="0" smtClean="0"/>
              <a:t>“from”: dB in user</a:t>
            </a:r>
          </a:p>
          <a:p>
            <a:pPr lvl="1"/>
            <a:r>
              <a:rPr lang="en-US" dirty="0" smtClean="0"/>
              <a:t>Return to fetch routine for display</a:t>
            </a:r>
            <a:endParaRPr lang="en-US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/>
          <a:srcRect l="40330" t="13836" r="16510" b="26415"/>
          <a:stretch/>
        </p:blipFill>
        <p:spPr>
          <a:xfrm>
            <a:off x="4968816" y="1223868"/>
            <a:ext cx="6452558" cy="502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75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679708" cy="737727"/>
          </a:xfrm>
        </p:spPr>
        <p:txBody>
          <a:bodyPr/>
          <a:lstStyle/>
          <a:p>
            <a:r>
              <a:rPr lang="en-US" dirty="0" smtClean="0"/>
              <a:t>Image load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46111" y="1259458"/>
            <a:ext cx="4236439" cy="5465192"/>
          </a:xfrm>
        </p:spPr>
        <p:txBody>
          <a:bodyPr>
            <a:normAutofit lnSpcReduction="10000"/>
          </a:bodyPr>
          <a:lstStyle/>
          <a:p>
            <a:r>
              <a:rPr lang="en-US" dirty="0" err="1" smtClean="0"/>
              <a:t>MainActivity</a:t>
            </a:r>
            <a:endParaRPr lang="en-US" dirty="0" smtClean="0"/>
          </a:p>
          <a:p>
            <a:pPr lvl="1"/>
            <a:r>
              <a:rPr lang="en-US" dirty="0" err="1" smtClean="0"/>
              <a:t>btnLoad.setOnClickListener</a:t>
            </a:r>
            <a:endParaRPr lang="en-US" dirty="0" smtClean="0"/>
          </a:p>
          <a:p>
            <a:pPr lvl="1"/>
            <a:r>
              <a:rPr lang="en-US" dirty="0" smtClean="0"/>
              <a:t>Open camera “image/*”</a:t>
            </a:r>
          </a:p>
          <a:p>
            <a:pPr lvl="1"/>
            <a:r>
              <a:rPr lang="en-US" dirty="0" smtClean="0"/>
              <a:t>Set action (chose image)</a:t>
            </a:r>
          </a:p>
          <a:p>
            <a:pPr lvl="1"/>
            <a:r>
              <a:rPr lang="en-US" dirty="0" smtClean="0"/>
              <a:t>On activity result:</a:t>
            </a:r>
          </a:p>
          <a:p>
            <a:pPr lvl="2"/>
            <a:r>
              <a:rPr lang="en-US" dirty="0" smtClean="0"/>
              <a:t>Get bitmap, set image</a:t>
            </a:r>
          </a:p>
          <a:p>
            <a:pPr lvl="2"/>
            <a:r>
              <a:rPr lang="en-US" dirty="0" smtClean="0"/>
              <a:t>Update </a:t>
            </a:r>
            <a:r>
              <a:rPr lang="en-US" dirty="0" err="1" smtClean="0"/>
              <a:t>urlstring</a:t>
            </a:r>
            <a:r>
              <a:rPr lang="en-US" dirty="0" smtClean="0"/>
              <a:t> location</a:t>
            </a:r>
          </a:p>
          <a:p>
            <a:pPr lvl="1"/>
            <a:endParaRPr lang="en-US" dirty="0" smtClean="0"/>
          </a:p>
          <a:p>
            <a:r>
              <a:rPr lang="en-US" dirty="0" err="1" smtClean="0"/>
              <a:t>MainActivity</a:t>
            </a:r>
            <a:endParaRPr lang="en-US" dirty="0" smtClean="0"/>
          </a:p>
          <a:p>
            <a:pPr lvl="1"/>
            <a:r>
              <a:rPr lang="en-US" dirty="0" smtClean="0"/>
              <a:t>Fetch data</a:t>
            </a:r>
          </a:p>
          <a:p>
            <a:pPr lvl="1"/>
            <a:r>
              <a:rPr lang="en-US" dirty="0" smtClean="0"/>
              <a:t>Get </a:t>
            </a:r>
            <a:r>
              <a:rPr lang="en-US" dirty="0" err="1" smtClean="0"/>
              <a:t>url</a:t>
            </a:r>
            <a:r>
              <a:rPr lang="en-US" dirty="0" smtClean="0"/>
              <a:t> from dB</a:t>
            </a:r>
          </a:p>
          <a:p>
            <a:pPr lvl="1"/>
            <a:r>
              <a:rPr lang="en-US" dirty="0" smtClean="0"/>
              <a:t>If </a:t>
            </a:r>
            <a:r>
              <a:rPr lang="en-US" dirty="0" err="1" smtClean="0"/>
              <a:t>url</a:t>
            </a:r>
            <a:r>
              <a:rPr lang="en-US" dirty="0" smtClean="0"/>
              <a:t> is in phone &amp; exists</a:t>
            </a:r>
          </a:p>
          <a:p>
            <a:pPr lvl="1"/>
            <a:r>
              <a:rPr lang="en-US" dirty="0" smtClean="0"/>
              <a:t>Load using Picasso.</a:t>
            </a:r>
          </a:p>
          <a:p>
            <a:pPr lvl="1"/>
            <a:r>
              <a:rPr lang="en-US" dirty="0" smtClean="0"/>
              <a:t>Also supports a </a:t>
            </a:r>
            <a:r>
              <a:rPr lang="en-US" dirty="0" err="1" smtClean="0"/>
              <a:t>url</a:t>
            </a:r>
            <a:r>
              <a:rPr lang="en-US" dirty="0" smtClean="0"/>
              <a:t> from web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41250" t="32830" r="9434" b="55472"/>
          <a:stretch/>
        </p:blipFill>
        <p:spPr>
          <a:xfrm>
            <a:off x="4661830" y="342900"/>
            <a:ext cx="7078721" cy="944507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3"/>
          <a:srcRect l="38986" t="36604" r="15661" b="31195"/>
          <a:stretch/>
        </p:blipFill>
        <p:spPr>
          <a:xfrm>
            <a:off x="4632790" y="1384371"/>
            <a:ext cx="7102089" cy="2836404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4"/>
          <a:srcRect l="45469" t="31528" r="4453" b="42777"/>
          <a:stretch/>
        </p:blipFill>
        <p:spPr>
          <a:xfrm>
            <a:off x="4632790" y="4458167"/>
            <a:ext cx="7102089" cy="204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39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8195964" cy="979267"/>
          </a:xfrm>
        </p:spPr>
        <p:txBody>
          <a:bodyPr/>
          <a:lstStyle/>
          <a:p>
            <a:pPr algn="r" rtl="1"/>
            <a:r>
              <a:rPr lang="he-IL" dirty="0" smtClean="0"/>
              <a:t>מטרת האפליקציה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46113" y="1552585"/>
            <a:ext cx="8195964" cy="5192490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מטרת האפליקציה לאפשר למשתמש להכין מתכונים קלים </a:t>
            </a:r>
            <a:r>
              <a:rPr lang="he-IL" sz="2400" dirty="0" smtClean="0"/>
              <a:t>לפי המצרכים </a:t>
            </a:r>
            <a:r>
              <a:rPr lang="he-IL" sz="2400" dirty="0"/>
              <a:t>הקיימים </a:t>
            </a:r>
            <a:r>
              <a:rPr lang="he-IL" sz="2400" dirty="0" smtClean="0"/>
              <a:t>למשתמש בבית </a:t>
            </a:r>
            <a:r>
              <a:rPr lang="he-IL" sz="2400" dirty="0"/>
              <a:t>מבלי שיצטרך לצאת לקניות.</a:t>
            </a:r>
          </a:p>
          <a:p>
            <a:pPr algn="r" rtl="1"/>
            <a:endParaRPr lang="he-IL" sz="2400" dirty="0"/>
          </a:p>
          <a:p>
            <a:pPr algn="r" rtl="1"/>
            <a:r>
              <a:rPr lang="he-IL" sz="2400" dirty="0"/>
              <a:t>המשתמש יזין את סוג הקטגוריה של המתכון, לדוגמא עוגה. </a:t>
            </a:r>
            <a:r>
              <a:rPr lang="he-IL" sz="2400" dirty="0" smtClean="0"/>
              <a:t>לאחר מכן </a:t>
            </a:r>
            <a:r>
              <a:rPr lang="he-IL" sz="2400" dirty="0"/>
              <a:t>המשתמש יישאל על המצרכים הזמינים לו</a:t>
            </a:r>
          </a:p>
          <a:p>
            <a:pPr algn="r" rtl="1"/>
            <a:endParaRPr lang="he-IL" sz="2400" dirty="0"/>
          </a:p>
          <a:p>
            <a:pPr algn="r" rtl="1"/>
            <a:r>
              <a:rPr lang="he-IL" sz="2400" dirty="0"/>
              <a:t>האפליקציה תציג את </a:t>
            </a:r>
            <a:r>
              <a:rPr lang="he-IL" sz="2400" dirty="0" smtClean="0"/>
              <a:t>מתכונים נבחרים (המתאפשרים להכנה), </a:t>
            </a:r>
            <a:r>
              <a:rPr lang="he-IL" sz="2400" dirty="0"/>
              <a:t>כולל תמונת המתכון והוראות ההכנה.</a:t>
            </a:r>
          </a:p>
          <a:p>
            <a:pPr algn="r" rtl="1"/>
            <a:endParaRPr lang="he-IL" sz="2400" dirty="0"/>
          </a:p>
          <a:p>
            <a:pPr algn="r" rtl="1"/>
            <a:r>
              <a:rPr lang="he-IL" sz="2400" dirty="0"/>
              <a:t>מעבר לבסיס נתונים עשיר של מתכונים, האפליקציה תכיל </a:t>
            </a:r>
            <a:r>
              <a:rPr lang="he-IL" sz="2400" dirty="0" smtClean="0"/>
              <a:t>מסך להזנת </a:t>
            </a:r>
            <a:r>
              <a:rPr lang="he-IL" sz="2400" dirty="0"/>
              <a:t>מתכונים חדשים ליצירת טעם והתאמה אישית</a:t>
            </a:r>
            <a:endParaRPr lang="en-US" sz="2400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609" y="516803"/>
            <a:ext cx="2874587" cy="622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62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8195964" cy="979267"/>
          </a:xfrm>
        </p:spPr>
        <p:txBody>
          <a:bodyPr/>
          <a:lstStyle/>
          <a:p>
            <a:pPr algn="r" rtl="1"/>
            <a:r>
              <a:rPr lang="he-IL" dirty="0" smtClean="0"/>
              <a:t>הצורך באפליקציה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46113" y="1552585"/>
            <a:ext cx="8195964" cy="5192490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/>
              <a:t>מרבית האפליקציות בתחום המתכונים </a:t>
            </a:r>
            <a:r>
              <a:rPr lang="he-IL" sz="2400" dirty="0" smtClean="0"/>
              <a:t>דורשות מהמשתמש </a:t>
            </a:r>
            <a:r>
              <a:rPr lang="he-IL" sz="2400" dirty="0"/>
              <a:t>לצאת ולרכוש את המוצרים הרלוונטיים</a:t>
            </a:r>
            <a:r>
              <a:rPr lang="he-IL" sz="2400" dirty="0" smtClean="0"/>
              <a:t>. האפליקציה </a:t>
            </a:r>
            <a:r>
              <a:rPr lang="he-IL" sz="2400" dirty="0"/>
              <a:t>פונה למשתמשים ספונטניים, אשר </a:t>
            </a:r>
            <a:r>
              <a:rPr lang="he-IL" sz="2400" dirty="0" smtClean="0"/>
              <a:t>רוצים להכין </a:t>
            </a:r>
            <a:r>
              <a:rPr lang="he-IL" sz="2400" dirty="0"/>
              <a:t>משהו קליל ולא מחייב, המורכב ממוצרים </a:t>
            </a:r>
            <a:r>
              <a:rPr lang="he-IL" sz="2400" dirty="0" smtClean="0"/>
              <a:t>קיימים. האפליקציה </a:t>
            </a:r>
            <a:r>
              <a:rPr lang="he-IL" sz="2400" dirty="0"/>
              <a:t>מקלה על המשתמשים, חוסכת מהם </a:t>
            </a:r>
            <a:r>
              <a:rPr lang="he-IL" sz="2400" dirty="0" smtClean="0"/>
              <a:t>את הטרחה </a:t>
            </a:r>
            <a:r>
              <a:rPr lang="he-IL" sz="2400" dirty="0"/>
              <a:t>בקניית מוצרים </a:t>
            </a:r>
            <a:r>
              <a:rPr lang="he-IL" sz="2400" dirty="0" smtClean="0"/>
              <a:t>נוספים</a:t>
            </a:r>
            <a:r>
              <a:rPr lang="he-IL" sz="2400" dirty="0"/>
              <a:t>.</a:t>
            </a:r>
            <a:endParaRPr lang="en-US" sz="2400" dirty="0"/>
          </a:p>
        </p:txBody>
      </p:sp>
      <p:pic>
        <p:nvPicPr>
          <p:cNvPr id="5" name="tab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91" y="3196183"/>
            <a:ext cx="8280920" cy="348488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609" y="516803"/>
            <a:ext cx="2874587" cy="622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62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8195964" cy="979267"/>
          </a:xfrm>
        </p:spPr>
        <p:txBody>
          <a:bodyPr/>
          <a:lstStyle/>
          <a:p>
            <a:pPr algn="r" rtl="1"/>
            <a:r>
              <a:rPr lang="he-IL" dirty="0" smtClean="0"/>
              <a:t>שיטת הפתרון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67419" y="1552585"/>
            <a:ext cx="8574658" cy="5192490"/>
          </a:xfrm>
        </p:spPr>
        <p:txBody>
          <a:bodyPr>
            <a:normAutofit/>
          </a:bodyPr>
          <a:lstStyle/>
          <a:p>
            <a:pPr algn="r" rtl="1"/>
            <a:r>
              <a:rPr lang="he-IL" sz="2400" dirty="0" smtClean="0"/>
              <a:t>הפרדה בין מתכוני אפיה ובישול – מסך פתיחה</a:t>
            </a:r>
            <a:r>
              <a:rPr lang="en-US" sz="2400" dirty="0" smtClean="0"/>
              <a:t> </a:t>
            </a:r>
            <a:r>
              <a:rPr lang="he-IL" sz="2400" dirty="0" smtClean="0"/>
              <a:t> (לחיצה על התמונות)</a:t>
            </a:r>
          </a:p>
          <a:p>
            <a:pPr algn="r" rtl="1"/>
            <a:r>
              <a:rPr lang="he-IL" sz="2400" dirty="0" smtClean="0"/>
              <a:t>קליטת מתכונים מבוססי חומרי גלם שכיחים</a:t>
            </a:r>
          </a:p>
          <a:p>
            <a:pPr algn="r" rtl="1"/>
            <a:r>
              <a:rPr lang="he-IL" sz="2400" dirty="0" smtClean="0"/>
              <a:t>העלאת </a:t>
            </a:r>
            <a:r>
              <a:rPr lang="he-IL" sz="2400" dirty="0"/>
              <a:t>ותצוגת תמונות שצולמו ונשמרו בטלפון האישי</a:t>
            </a:r>
          </a:p>
          <a:p>
            <a:pPr algn="r" rtl="1"/>
            <a:r>
              <a:rPr lang="he-IL" sz="2400" dirty="0" smtClean="0"/>
              <a:t>מסד </a:t>
            </a:r>
            <a:r>
              <a:rPr lang="he-IL" sz="2400" dirty="0"/>
              <a:t>נתונים אינטרנטי </a:t>
            </a:r>
            <a:r>
              <a:rPr lang="he-IL" sz="2400" dirty="0" smtClean="0"/>
              <a:t>לא-</a:t>
            </a:r>
            <a:r>
              <a:rPr lang="he-IL" sz="2400" dirty="0" err="1" smtClean="0"/>
              <a:t>רלאציוני</a:t>
            </a:r>
            <a:r>
              <a:rPr lang="he-IL" sz="2400" dirty="0" smtClean="0"/>
              <a:t> </a:t>
            </a:r>
            <a:r>
              <a:rPr lang="he-IL" sz="2400" dirty="0"/>
              <a:t>(</a:t>
            </a:r>
            <a:r>
              <a:rPr lang="en-US" sz="2400" dirty="0"/>
              <a:t>firebase</a:t>
            </a:r>
            <a:r>
              <a:rPr lang="he-IL" sz="2400" dirty="0"/>
              <a:t>) </a:t>
            </a:r>
            <a:r>
              <a:rPr lang="he-IL" sz="2400" dirty="0" smtClean="0"/>
              <a:t>לשמירת </a:t>
            </a:r>
            <a:r>
              <a:rPr lang="he-IL" sz="2400" dirty="0"/>
              <a:t>המתכונים </a:t>
            </a:r>
            <a:r>
              <a:rPr lang="he-IL" sz="2400" dirty="0" smtClean="0"/>
              <a:t>ולינק לתמונותיהם</a:t>
            </a:r>
            <a:r>
              <a:rPr lang="he-IL" sz="2400" dirty="0"/>
              <a:t>, אשר יאפשר שימוש זמין </a:t>
            </a:r>
            <a:r>
              <a:rPr lang="he-IL" sz="2400" dirty="0" smtClean="0"/>
              <a:t>מהטלפון עליו </a:t>
            </a:r>
            <a:r>
              <a:rPr lang="he-IL" sz="2400" dirty="0"/>
              <a:t>מותקנת האפליקציה.</a:t>
            </a:r>
          </a:p>
          <a:p>
            <a:pPr algn="r" rtl="1"/>
            <a:r>
              <a:rPr lang="he-IL" sz="2400" dirty="0" smtClean="0"/>
              <a:t>חיפוש מתכונים בהתאמה לאלו השמורים במסד הנתונים, תוך שימוש ב </a:t>
            </a:r>
            <a:r>
              <a:rPr lang="en-US" sz="2400" dirty="0" smtClean="0"/>
              <a:t>SET</a:t>
            </a:r>
            <a:endParaRPr lang="he-IL" sz="2400" dirty="0"/>
          </a:p>
          <a:p>
            <a:pPr algn="r" rtl="1"/>
            <a:r>
              <a:rPr lang="he-IL" sz="2400" dirty="0" smtClean="0"/>
              <a:t>יישום </a:t>
            </a:r>
            <a:r>
              <a:rPr lang="en-US" sz="2400" dirty="0" smtClean="0"/>
              <a:t>fragments</a:t>
            </a:r>
            <a:r>
              <a:rPr lang="he-IL" sz="2400" dirty="0" smtClean="0"/>
              <a:t> </a:t>
            </a:r>
            <a:r>
              <a:rPr lang="he-IL" sz="2400" dirty="0"/>
              <a:t>לשימוש בתבניות </a:t>
            </a:r>
            <a:r>
              <a:rPr lang="he-IL" sz="2400" dirty="0" smtClean="0"/>
              <a:t>דומות של חומרי </a:t>
            </a:r>
            <a:r>
              <a:rPr lang="he-IL" sz="2400" dirty="0" smtClean="0"/>
              <a:t>הגלם</a:t>
            </a:r>
            <a:endParaRPr lang="en-US" sz="2400" dirty="0" smtClean="0"/>
          </a:p>
          <a:p>
            <a:pPr algn="r" rtl="1"/>
            <a:r>
              <a:rPr lang="he-IL" sz="2400" dirty="0" smtClean="0"/>
              <a:t>הערה – נדרש לתת הרשאת גישה לאפליקציה לאחסון תמונות (דרך יישומים)</a:t>
            </a:r>
            <a:endParaRPr lang="he-IL" sz="2400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609" y="516803"/>
            <a:ext cx="2874587" cy="622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70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22694" y="452718"/>
            <a:ext cx="9903125" cy="737727"/>
          </a:xfrm>
        </p:spPr>
        <p:txBody>
          <a:bodyPr/>
          <a:lstStyle/>
          <a:p>
            <a:pPr algn="r" rtl="1"/>
            <a:r>
              <a:rPr lang="he-IL" dirty="0" smtClean="0"/>
              <a:t>מסד הנתונים </a:t>
            </a:r>
            <a:r>
              <a:rPr lang="en-US" dirty="0" smtClean="0"/>
              <a:t>firebase</a:t>
            </a:r>
            <a:r>
              <a:rPr lang="he-IL" dirty="0" smtClean="0"/>
              <a:t> </a:t>
            </a:r>
            <a:r>
              <a:rPr lang="en-US" dirty="0" smtClean="0"/>
              <a:t>:</a:t>
            </a:r>
            <a:r>
              <a:rPr lang="he-IL" dirty="0" smtClean="0"/>
              <a:t> </a:t>
            </a:r>
            <a:r>
              <a:rPr lang="en-US" dirty="0" err="1" smtClean="0"/>
              <a:t>realtime</a:t>
            </a:r>
            <a:r>
              <a:rPr lang="en-US" dirty="0" smtClean="0"/>
              <a:t> database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15661" y="1259458"/>
            <a:ext cx="3269412" cy="4988942"/>
          </a:xfrm>
        </p:spPr>
        <p:txBody>
          <a:bodyPr>
            <a:noAutofit/>
          </a:bodyPr>
          <a:lstStyle/>
          <a:p>
            <a:pPr algn="r" rtl="1"/>
            <a:r>
              <a:rPr lang="he-IL" sz="2400" dirty="0" smtClean="0"/>
              <a:t>מסד נתונים </a:t>
            </a:r>
            <a:r>
              <a:rPr lang="he-IL" sz="2400" dirty="0"/>
              <a:t>הנשמר </a:t>
            </a:r>
            <a:r>
              <a:rPr lang="he-IL" sz="2400" dirty="0" smtClean="0"/>
              <a:t>בענן</a:t>
            </a:r>
            <a:r>
              <a:rPr lang="en-US" sz="2400" dirty="0" smtClean="0"/>
              <a:t> </a:t>
            </a:r>
            <a:r>
              <a:rPr lang="he-IL" sz="2400" dirty="0" smtClean="0"/>
              <a:t>ותומך </a:t>
            </a:r>
            <a:r>
              <a:rPr lang="he-IL" sz="2400" dirty="0"/>
              <a:t>במספר לקוחות מחוברים</a:t>
            </a:r>
          </a:p>
          <a:p>
            <a:pPr algn="r" rtl="1"/>
            <a:r>
              <a:rPr lang="he-IL" sz="2400" dirty="0" smtClean="0"/>
              <a:t>שמירת הנתונים בפורמט </a:t>
            </a:r>
            <a:r>
              <a:rPr lang="en-US" sz="2400" dirty="0" err="1" smtClean="0"/>
              <a:t>json</a:t>
            </a:r>
            <a:endParaRPr lang="en-US" sz="2400" dirty="0" smtClean="0"/>
          </a:p>
          <a:p>
            <a:pPr algn="r" rtl="1"/>
            <a:r>
              <a:rPr lang="he-IL" sz="2400" dirty="0" smtClean="0"/>
              <a:t>יעיל ונוח לנתונים פשוטים</a:t>
            </a:r>
          </a:p>
          <a:p>
            <a:pPr algn="r" rtl="1"/>
            <a:endParaRPr lang="he-IL" sz="2400" dirty="0" smtClean="0"/>
          </a:p>
          <a:p>
            <a:pPr algn="r" rtl="1"/>
            <a:r>
              <a:rPr lang="he-IL" sz="2400" dirty="0" smtClean="0"/>
              <a:t>מבנה הרשומה:</a:t>
            </a:r>
          </a:p>
          <a:p>
            <a:pPr lvl="1" algn="r" rtl="1"/>
            <a:r>
              <a:rPr lang="en-US" sz="2000" dirty="0" smtClean="0"/>
              <a:t>Name</a:t>
            </a:r>
          </a:p>
          <a:p>
            <a:pPr lvl="1" algn="r" rtl="1"/>
            <a:r>
              <a:rPr lang="en-US" sz="2000" dirty="0" smtClean="0"/>
              <a:t>Instructions</a:t>
            </a:r>
          </a:p>
          <a:p>
            <a:pPr lvl="1" algn="r" rtl="1"/>
            <a:r>
              <a:rPr lang="en-US" sz="2000" dirty="0" err="1" smtClean="0"/>
              <a:t>Ingridients</a:t>
            </a:r>
            <a:endParaRPr lang="en-US" sz="2000" dirty="0" smtClean="0"/>
          </a:p>
          <a:p>
            <a:pPr lvl="1" algn="r" rtl="1"/>
            <a:r>
              <a:rPr lang="en-US" sz="2000" dirty="0" err="1" smtClean="0"/>
              <a:t>imageUrl</a:t>
            </a:r>
            <a:endParaRPr lang="en-US" sz="2000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47" y="1259458"/>
            <a:ext cx="8344618" cy="498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92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6112" y="329097"/>
            <a:ext cx="5487268" cy="844095"/>
          </a:xfrm>
        </p:spPr>
        <p:txBody>
          <a:bodyPr/>
          <a:lstStyle/>
          <a:p>
            <a:pPr algn="r" rtl="1"/>
            <a:r>
              <a:rPr lang="he-IL" dirty="0" smtClean="0"/>
              <a:t>הזנת מתכונים חדשים</a:t>
            </a:r>
            <a:endParaRPr lang="en-US" dirty="0"/>
          </a:p>
        </p:txBody>
      </p:sp>
      <p:pic>
        <p:nvPicPr>
          <p:cNvPr id="5" name="מציין מיקום תוכן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8147" t="12552" r="41730" b="8087"/>
          <a:stretch/>
        </p:blipFill>
        <p:spPr>
          <a:xfrm>
            <a:off x="6211019" y="329097"/>
            <a:ext cx="2838089" cy="6295991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/>
          <a:srcRect l="37995" t="12578" r="41981" b="8302"/>
          <a:stretch/>
        </p:blipFill>
        <p:spPr>
          <a:xfrm>
            <a:off x="9126748" y="309449"/>
            <a:ext cx="2841536" cy="6315639"/>
          </a:xfrm>
          <a:prstGeom prst="rect">
            <a:avLst/>
          </a:prstGeom>
        </p:spPr>
      </p:pic>
      <p:sp>
        <p:nvSpPr>
          <p:cNvPr id="6" name="מציין מיקום תוכן 2"/>
          <p:cNvSpPr txBox="1">
            <a:spLocks/>
          </p:cNvSpPr>
          <p:nvPr/>
        </p:nvSpPr>
        <p:spPr>
          <a:xfrm>
            <a:off x="517586" y="1285167"/>
            <a:ext cx="5615794" cy="53399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 rtl="1"/>
            <a:r>
              <a:rPr lang="he-IL" sz="2400" dirty="0" smtClean="0"/>
              <a:t>מסך המכיל חומרי גלם מותאמים לסוג המתכון</a:t>
            </a:r>
          </a:p>
          <a:p>
            <a:pPr algn="r" rtl="1"/>
            <a:r>
              <a:rPr lang="he-IL" sz="2400" dirty="0" smtClean="0"/>
              <a:t>הקלדת שם המתכון ובחירת חומרי הגלם</a:t>
            </a:r>
          </a:p>
          <a:p>
            <a:pPr algn="r" rtl="1"/>
            <a:r>
              <a:rPr lang="he-IL" sz="2400" dirty="0" smtClean="0"/>
              <a:t>הקלדת הוראות הכנה – שדה מרובה שורות. ניתן לבצע</a:t>
            </a:r>
            <a:r>
              <a:rPr lang="en-US" sz="2400" dirty="0" smtClean="0"/>
              <a:t> </a:t>
            </a:r>
            <a:r>
              <a:rPr lang="he-IL" sz="2400" dirty="0" smtClean="0"/>
              <a:t>הרחבה והקטנה של השדה בכפתור </a:t>
            </a:r>
            <a:r>
              <a:rPr lang="en-US" sz="2400" dirty="0" smtClean="0"/>
              <a:t>show-more</a:t>
            </a:r>
            <a:r>
              <a:rPr lang="he-IL" sz="2400" dirty="0" smtClean="0"/>
              <a:t>/ </a:t>
            </a:r>
            <a:r>
              <a:rPr lang="en-US" sz="2400" dirty="0" smtClean="0"/>
              <a:t>show-less</a:t>
            </a:r>
            <a:endParaRPr lang="he-IL" sz="2400" dirty="0" smtClean="0"/>
          </a:p>
          <a:p>
            <a:pPr algn="r" rtl="1"/>
            <a:r>
              <a:rPr lang="he-IL" sz="2400" dirty="0" smtClean="0"/>
              <a:t>אופציה לבחירת תמונה שמורה במכשיר הסלולרי. בעת לחיצה על </a:t>
            </a:r>
            <a:r>
              <a:rPr lang="en-US" sz="2400" dirty="0" smtClean="0"/>
              <a:t>load-image</a:t>
            </a:r>
            <a:r>
              <a:rPr lang="he-IL" sz="2400" dirty="0" smtClean="0"/>
              <a:t> תיפתח תיקיית התמונות במכשיר לבחירת תמונה. לאחר הבחירה, התמונה תוצג באפליקציה תוך ציון ה </a:t>
            </a:r>
            <a:r>
              <a:rPr lang="en-US" sz="2400" dirty="0" smtClean="0"/>
              <a:t>LINK</a:t>
            </a:r>
            <a:r>
              <a:rPr lang="he-IL" sz="2400" dirty="0" smtClean="0"/>
              <a:t> אליה.</a:t>
            </a:r>
          </a:p>
          <a:p>
            <a:pPr algn="r" rtl="1"/>
            <a:r>
              <a:rPr lang="he-IL" sz="2400" dirty="0" smtClean="0"/>
              <a:t>בעת לחיצה על כפתור </a:t>
            </a:r>
            <a:r>
              <a:rPr lang="en-US" sz="2400" dirty="0" smtClean="0"/>
              <a:t>save-</a:t>
            </a:r>
            <a:r>
              <a:rPr lang="en-US" sz="2400" dirty="0" err="1" smtClean="0"/>
              <a:t>rcp</a:t>
            </a:r>
            <a:r>
              <a:rPr lang="he-IL" sz="2400" dirty="0" smtClean="0"/>
              <a:t>, ולאחר בדיקות תקינות, ישמרו הנתונים למסד הנתונים, כולל ה </a:t>
            </a:r>
            <a:r>
              <a:rPr lang="en-US" sz="2400" dirty="0" smtClean="0"/>
              <a:t>LINK</a:t>
            </a:r>
            <a:r>
              <a:rPr lang="he-IL" sz="2400" dirty="0" smtClean="0"/>
              <a:t> לתמונה.</a:t>
            </a:r>
            <a:endParaRPr lang="en-US" sz="2400" dirty="0"/>
          </a:p>
        </p:txBody>
      </p:sp>
      <p:sp>
        <p:nvSpPr>
          <p:cNvPr id="3" name="מלבן 2"/>
          <p:cNvSpPr/>
          <p:nvPr/>
        </p:nvSpPr>
        <p:spPr>
          <a:xfrm>
            <a:off x="6211018" y="3942272"/>
            <a:ext cx="2838089" cy="258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13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304800" y="452718"/>
            <a:ext cx="5881479" cy="1013773"/>
          </a:xfrm>
        </p:spPr>
        <p:txBody>
          <a:bodyPr/>
          <a:lstStyle/>
          <a:p>
            <a:r>
              <a:rPr lang="he-IL" dirty="0" smtClean="0"/>
              <a:t>חיפוש מתכון – אופציה ראשונה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48575" y="1381125"/>
            <a:ext cx="5737703" cy="5235337"/>
          </a:xfrm>
        </p:spPr>
        <p:txBody>
          <a:bodyPr>
            <a:normAutofit/>
          </a:bodyPr>
          <a:lstStyle/>
          <a:p>
            <a:pPr algn="l"/>
            <a:r>
              <a:rPr lang="en-US" sz="2400" dirty="0" smtClean="0"/>
              <a:t>Recipe with</a:t>
            </a:r>
            <a:r>
              <a:rPr lang="he-IL" sz="2400" dirty="0" smtClean="0"/>
              <a:t> - </a:t>
            </a:r>
            <a:r>
              <a:rPr lang="en-US" sz="2400" dirty="0" smtClean="0"/>
              <a:t> </a:t>
            </a:r>
            <a:r>
              <a:rPr lang="he-IL" sz="2400" dirty="0" smtClean="0"/>
              <a:t> בחירת </a:t>
            </a:r>
            <a:r>
              <a:rPr lang="en-US" sz="2400" dirty="0" smtClean="0"/>
              <a:t>option menu</a:t>
            </a:r>
          </a:p>
          <a:p>
            <a:pPr algn="r" rtl="1"/>
            <a:r>
              <a:rPr lang="he-IL" sz="2800" dirty="0" smtClean="0"/>
              <a:t>מעבר למסך ע"י בחירת </a:t>
            </a:r>
            <a:r>
              <a:rPr lang="en-US" sz="2800" dirty="0" smtClean="0"/>
              <a:t>find</a:t>
            </a:r>
            <a:r>
              <a:rPr lang="he-IL" sz="2800" dirty="0" smtClean="0"/>
              <a:t> במסך קודם</a:t>
            </a:r>
          </a:p>
          <a:p>
            <a:pPr algn="r" rtl="1"/>
            <a:r>
              <a:rPr lang="he-IL" sz="2800" dirty="0" smtClean="0"/>
              <a:t>מציאת מתכון אשר "יש בו" חומר גלם רצוי, לדוגמא – מצא מתכונים אשר יש בהם קמח. סימון חומר הגלם וחיפוש </a:t>
            </a:r>
            <a:r>
              <a:rPr lang="en-US" sz="2800" dirty="0" smtClean="0"/>
              <a:t>find-recipe</a:t>
            </a:r>
            <a:endParaRPr lang="he-IL" sz="2800" dirty="0" smtClean="0"/>
          </a:p>
          <a:p>
            <a:pPr algn="r" rtl="1"/>
            <a:r>
              <a:rPr lang="he-IL" sz="2800" dirty="0" smtClean="0"/>
              <a:t>חיפוש </a:t>
            </a:r>
            <a:r>
              <a:rPr lang="en-US" sz="2800" dirty="0" smtClean="0"/>
              <a:t>load-all</a:t>
            </a:r>
            <a:r>
              <a:rPr lang="he-IL" sz="2800" dirty="0" smtClean="0"/>
              <a:t> יביא את כולם</a:t>
            </a:r>
            <a:endParaRPr lang="en-US" sz="2800" dirty="0" smtClean="0"/>
          </a:p>
          <a:p>
            <a:pPr algn="r" rtl="1"/>
            <a:r>
              <a:rPr lang="he-IL" sz="2800" dirty="0" smtClean="0"/>
              <a:t>המערכת תציג את המתכונים המתאימים.</a:t>
            </a:r>
          </a:p>
          <a:p>
            <a:pPr algn="r" rtl="1"/>
            <a:r>
              <a:rPr lang="he-IL" sz="2800" dirty="0" smtClean="0"/>
              <a:t>בלחיצה על מתכון </a:t>
            </a:r>
            <a:r>
              <a:rPr lang="en-US" sz="2800" dirty="0" smtClean="0"/>
              <a:t>list-view</a:t>
            </a:r>
            <a:r>
              <a:rPr lang="he-IL" sz="2800" dirty="0" smtClean="0"/>
              <a:t> יוצגו חומרי הגלם </a:t>
            </a:r>
            <a:r>
              <a:rPr lang="he-IL" sz="2800" u="sng" dirty="0" smtClean="0"/>
              <a:t>הנוספים</a:t>
            </a:r>
            <a:r>
              <a:rPr lang="he-IL" sz="2800" dirty="0" smtClean="0"/>
              <a:t> מעבר למסומן לכל מתכון (באפור) ותמונת המתכון.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38066" t="12453" r="41557" b="34214"/>
          <a:stretch/>
        </p:blipFill>
        <p:spPr>
          <a:xfrm>
            <a:off x="6289714" y="2579300"/>
            <a:ext cx="2742224" cy="4037162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3"/>
          <a:srcRect l="38136" t="12452" r="41770" b="9434"/>
          <a:stretch/>
        </p:blipFill>
        <p:spPr>
          <a:xfrm>
            <a:off x="9135374" y="372912"/>
            <a:ext cx="2855343" cy="6243550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4"/>
          <a:srcRect l="38135" t="22515" r="43963" b="44906"/>
          <a:stretch/>
        </p:blipFill>
        <p:spPr>
          <a:xfrm>
            <a:off x="6289715" y="372912"/>
            <a:ext cx="2793942" cy="2120122"/>
          </a:xfrm>
          <a:prstGeom prst="rect">
            <a:avLst/>
          </a:prstGeom>
        </p:spPr>
      </p:pic>
      <p:sp>
        <p:nvSpPr>
          <p:cNvPr id="8" name="מלבן 7"/>
          <p:cNvSpPr/>
          <p:nvPr/>
        </p:nvSpPr>
        <p:spPr>
          <a:xfrm>
            <a:off x="7599872" y="372912"/>
            <a:ext cx="1432066" cy="575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528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504825" y="155519"/>
            <a:ext cx="5453397" cy="1267839"/>
          </a:xfrm>
        </p:spPr>
        <p:txBody>
          <a:bodyPr/>
          <a:lstStyle/>
          <a:p>
            <a:r>
              <a:rPr lang="he-IL" dirty="0" smtClean="0"/>
              <a:t>חיפוש מתכון – אופציה שניה</a:t>
            </a:r>
            <a:endParaRPr lang="en-US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2"/>
          <a:srcRect l="38066" t="12830" r="41769" b="8805"/>
          <a:stretch/>
        </p:blipFill>
        <p:spPr>
          <a:xfrm>
            <a:off x="9083615" y="155519"/>
            <a:ext cx="2967488" cy="6486821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3"/>
          <a:srcRect l="37995" t="12705" r="41627" b="35680"/>
          <a:stretch/>
        </p:blipFill>
        <p:spPr>
          <a:xfrm>
            <a:off x="6035859" y="2410497"/>
            <a:ext cx="2970119" cy="4231843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4"/>
          <a:srcRect l="38135" t="22515" r="43963" b="44906"/>
          <a:stretch/>
        </p:blipFill>
        <p:spPr>
          <a:xfrm>
            <a:off x="6035859" y="155518"/>
            <a:ext cx="2970119" cy="2182239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7495096" y="163362"/>
            <a:ext cx="1510881" cy="541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מציין מיקום תוכן 2"/>
          <p:cNvSpPr>
            <a:spLocks noGrp="1"/>
          </p:cNvSpPr>
          <p:nvPr>
            <p:ph idx="1"/>
          </p:nvPr>
        </p:nvSpPr>
        <p:spPr>
          <a:xfrm>
            <a:off x="571501" y="1038225"/>
            <a:ext cx="5386388" cy="5603875"/>
          </a:xfrm>
        </p:spPr>
        <p:txBody>
          <a:bodyPr>
            <a:normAutofit fontScale="92500"/>
          </a:bodyPr>
          <a:lstStyle/>
          <a:p>
            <a:pPr algn="l"/>
            <a:r>
              <a:rPr lang="en-US" sz="2400" dirty="0" smtClean="0"/>
              <a:t>Recipe from</a:t>
            </a:r>
            <a:r>
              <a:rPr lang="he-IL" sz="2400" dirty="0" smtClean="0"/>
              <a:t>- </a:t>
            </a:r>
            <a:r>
              <a:rPr lang="en-US" sz="2400" dirty="0" smtClean="0"/>
              <a:t> </a:t>
            </a:r>
            <a:r>
              <a:rPr lang="he-IL" sz="2400" dirty="0" smtClean="0"/>
              <a:t> בחירת </a:t>
            </a:r>
            <a:r>
              <a:rPr lang="en-US" sz="2400" dirty="0" smtClean="0"/>
              <a:t>option menu</a:t>
            </a:r>
          </a:p>
          <a:p>
            <a:pPr algn="r" rtl="1"/>
            <a:r>
              <a:rPr lang="he-IL" sz="2800" dirty="0" smtClean="0"/>
              <a:t>מעבר למסך ע"י בחירת </a:t>
            </a:r>
            <a:r>
              <a:rPr lang="en-US" sz="2800" dirty="0" smtClean="0"/>
              <a:t>find</a:t>
            </a:r>
            <a:r>
              <a:rPr lang="he-IL" sz="2800" dirty="0" smtClean="0"/>
              <a:t> במסך קודם</a:t>
            </a:r>
          </a:p>
          <a:p>
            <a:pPr algn="r" rtl="1"/>
            <a:r>
              <a:rPr lang="he-IL" sz="2800" dirty="0" smtClean="0"/>
              <a:t>מציאת מתכון אשר ניתן להכנה מחומרי הגלם הקיימים במקרר. לדוגמא – מצא מתכונים אשר ניתנים להכנה מתוך הרשימה – סוגר, שמן, חלב, שוקולד וכו'</a:t>
            </a:r>
          </a:p>
          <a:p>
            <a:pPr algn="r" rtl="1"/>
            <a:r>
              <a:rPr lang="he-IL" sz="2800" dirty="0" smtClean="0"/>
              <a:t>סימון חומר הגלם וחיפוש </a:t>
            </a:r>
            <a:r>
              <a:rPr lang="en-US" sz="2800" dirty="0" smtClean="0"/>
              <a:t>find-recipe</a:t>
            </a:r>
            <a:endParaRPr lang="he-IL" sz="2800" dirty="0" smtClean="0"/>
          </a:p>
          <a:p>
            <a:pPr algn="r" rtl="1"/>
            <a:r>
              <a:rPr lang="he-IL" sz="2800" dirty="0" smtClean="0"/>
              <a:t>חיפוש </a:t>
            </a:r>
            <a:r>
              <a:rPr lang="en-US" sz="2800" dirty="0" smtClean="0"/>
              <a:t>load-all</a:t>
            </a:r>
            <a:r>
              <a:rPr lang="he-IL" sz="2800" dirty="0" smtClean="0"/>
              <a:t> יביא את כולם</a:t>
            </a:r>
            <a:endParaRPr lang="en-US" sz="2800" dirty="0" smtClean="0"/>
          </a:p>
          <a:p>
            <a:pPr algn="r" rtl="1"/>
            <a:r>
              <a:rPr lang="he-IL" sz="2800" dirty="0" smtClean="0"/>
              <a:t>המערכת תציג את המתכונים המתאימים.</a:t>
            </a:r>
          </a:p>
          <a:p>
            <a:pPr algn="r" rtl="1"/>
            <a:r>
              <a:rPr lang="he-IL" sz="2800" dirty="0" smtClean="0"/>
              <a:t>בלחיצה על מתכון </a:t>
            </a:r>
            <a:r>
              <a:rPr lang="en-US" sz="2800" dirty="0" smtClean="0"/>
              <a:t>list-view</a:t>
            </a:r>
            <a:r>
              <a:rPr lang="he-IL" sz="2800" dirty="0" smtClean="0"/>
              <a:t> יוצגו חומרי הגלם </a:t>
            </a:r>
            <a:r>
              <a:rPr lang="he-IL" sz="2800" u="sng" dirty="0" smtClean="0"/>
              <a:t>הנדרשים מתוך מה שקיים במקרר </a:t>
            </a:r>
            <a:r>
              <a:rPr lang="he-IL" sz="2800" dirty="0" smtClean="0"/>
              <a:t>לכל מתכון (באפור) ותמונת המתכון.</a:t>
            </a:r>
          </a:p>
        </p:txBody>
      </p:sp>
    </p:spTree>
    <p:extLst>
      <p:ext uri="{BB962C8B-B14F-4D97-AF65-F5344CB8AC3E}">
        <p14:creationId xmlns:p14="http://schemas.microsoft.com/office/powerpoint/2010/main" val="4033360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646112" y="452718"/>
            <a:ext cx="8204592" cy="936135"/>
          </a:xfrm>
        </p:spPr>
        <p:txBody>
          <a:bodyPr/>
          <a:lstStyle/>
          <a:p>
            <a:pPr algn="r" rtl="1"/>
            <a:r>
              <a:rPr lang="he-IL" dirty="0" smtClean="0"/>
              <a:t>מסך דוגמא למתכון מתאים להכנה</a:t>
            </a:r>
            <a:endParaRPr lang="en-US" dirty="0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646111" y="1475118"/>
            <a:ext cx="8204592" cy="4773282"/>
          </a:xfrm>
        </p:spPr>
        <p:txBody>
          <a:bodyPr>
            <a:normAutofit/>
          </a:bodyPr>
          <a:lstStyle/>
          <a:p>
            <a:pPr algn="r" rtl="1"/>
            <a:r>
              <a:rPr lang="he-IL" sz="2800" dirty="0" smtClean="0"/>
              <a:t>ניתן לצפות ב:</a:t>
            </a:r>
          </a:p>
          <a:p>
            <a:pPr lvl="1" algn="r" rtl="1"/>
            <a:r>
              <a:rPr lang="he-IL" sz="2600" dirty="0" smtClean="0"/>
              <a:t>מתכון שנבחר – </a:t>
            </a:r>
            <a:r>
              <a:rPr lang="en-US" sz="2600" dirty="0" smtClean="0"/>
              <a:t>carrot cake</a:t>
            </a:r>
            <a:endParaRPr lang="he-IL" sz="2600" dirty="0" smtClean="0"/>
          </a:p>
          <a:p>
            <a:pPr lvl="1" algn="r" rtl="1"/>
            <a:r>
              <a:rPr lang="he-IL" sz="2600" dirty="0" smtClean="0"/>
              <a:t>החומרים הדרושים</a:t>
            </a:r>
          </a:p>
          <a:p>
            <a:pPr lvl="1" algn="r" rtl="1"/>
            <a:r>
              <a:rPr lang="he-IL" sz="2600" dirty="0" smtClean="0"/>
              <a:t>הוראות ההכנה – מוצגים ב </a:t>
            </a:r>
            <a:r>
              <a:rPr lang="en-US" sz="2600" dirty="0" smtClean="0"/>
              <a:t>popup</a:t>
            </a:r>
            <a:r>
              <a:rPr lang="he-IL" sz="2600" dirty="0" smtClean="0"/>
              <a:t>, כל לחיצה על המסך סוגרת את ה </a:t>
            </a:r>
            <a:r>
              <a:rPr lang="en-US" sz="2600" dirty="0" smtClean="0"/>
              <a:t>popup</a:t>
            </a:r>
            <a:endParaRPr lang="he-IL" sz="2600" dirty="0" smtClean="0"/>
          </a:p>
          <a:p>
            <a:pPr lvl="1" algn="r" rtl="1"/>
            <a:r>
              <a:rPr lang="he-IL" sz="2600" dirty="0" smtClean="0"/>
              <a:t>תמונת המתכון.</a:t>
            </a:r>
          </a:p>
          <a:p>
            <a:pPr algn="r" rtl="1"/>
            <a:r>
              <a:rPr lang="he-IL" sz="2800" dirty="0" smtClean="0"/>
              <a:t>ניתן לעבור בין המתכונים המוצגים ב </a:t>
            </a:r>
            <a:r>
              <a:rPr lang="en-US" sz="2800" dirty="0" smtClean="0"/>
              <a:t>list view</a:t>
            </a:r>
            <a:endParaRPr lang="he-IL" sz="2800" dirty="0" smtClean="0"/>
          </a:p>
          <a:p>
            <a:pPr algn="r" rtl="1"/>
            <a:r>
              <a:rPr lang="he-IL" sz="2800" dirty="0" smtClean="0"/>
              <a:t>בכל לחיצה ישתנו פרטי המתכון, הוראות ההכנה והתמונה.</a:t>
            </a:r>
            <a:endParaRPr lang="en-US" sz="2800" dirty="0"/>
          </a:p>
        </p:txBody>
      </p:sp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2"/>
          <a:srcRect l="16981" t="19623" r="12689" b="21509"/>
          <a:stretch/>
        </p:blipFill>
        <p:spPr>
          <a:xfrm rot="5400000">
            <a:off x="7199984" y="1948423"/>
            <a:ext cx="6483714" cy="305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280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יונים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180</TotalTime>
  <Words>801</Words>
  <Application>Microsoft Office PowerPoint</Application>
  <PresentationFormat>מסך רחב</PresentationFormat>
  <Paragraphs>130</Paragraphs>
  <Slides>15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15</vt:i4>
      </vt:variant>
    </vt:vector>
  </HeadingPairs>
  <TitlesOfParts>
    <vt:vector size="20" baseType="lpstr">
      <vt:lpstr>Arial</vt:lpstr>
      <vt:lpstr>Century Gothic</vt:lpstr>
      <vt:lpstr>Times New Roman</vt:lpstr>
      <vt:lpstr>Wingdings 3</vt:lpstr>
      <vt:lpstr>יונים</vt:lpstr>
      <vt:lpstr> "מתכונים בקלות" אפליקציה לניהול מתכונים </vt:lpstr>
      <vt:lpstr>מטרת האפליקציה</vt:lpstr>
      <vt:lpstr>הצורך באפליקציה</vt:lpstr>
      <vt:lpstr>שיטת הפתרון</vt:lpstr>
      <vt:lpstr>מסד הנתונים firebase : realtime database</vt:lpstr>
      <vt:lpstr>הזנת מתכונים חדשים</vt:lpstr>
      <vt:lpstr>חיפוש מתכון – אופציה ראשונה</vt:lpstr>
      <vt:lpstr>חיפוש מתכון – אופציה שניה</vt:lpstr>
      <vt:lpstr>מסך דוגמא למתכון מתאים להכנה</vt:lpstr>
      <vt:lpstr>קבצי הפרויקט</vt:lpstr>
      <vt:lpstr>Get_ingridients</vt:lpstr>
      <vt:lpstr>Save Recipe</vt:lpstr>
      <vt:lpstr>Fetch Data</vt:lpstr>
      <vt:lpstr>Ingridient match</vt:lpstr>
      <vt:lpstr>Image load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 Manager</dc:title>
  <dc:creator>eran bineth</dc:creator>
  <cp:lastModifiedBy>eran bineth</cp:lastModifiedBy>
  <cp:revision>53</cp:revision>
  <dcterms:created xsi:type="dcterms:W3CDTF">2020-03-04T18:02:05Z</dcterms:created>
  <dcterms:modified xsi:type="dcterms:W3CDTF">2020-03-14T17:24:09Z</dcterms:modified>
</cp:coreProperties>
</file>